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276" r:id="rId4"/>
    <p:sldId id="267" r:id="rId5"/>
    <p:sldId id="257" r:id="rId6"/>
    <p:sldId id="310" r:id="rId7"/>
    <p:sldId id="262" r:id="rId8"/>
    <p:sldId id="272" r:id="rId9"/>
    <p:sldId id="280" r:id="rId10"/>
    <p:sldId id="283" r:id="rId11"/>
    <p:sldId id="323" r:id="rId12"/>
    <p:sldId id="324" r:id="rId13"/>
    <p:sldId id="284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AF"/>
    <a:srgbClr val="FE6E6E"/>
    <a:srgbClr val="FFEE6D"/>
    <a:srgbClr val="FFFFFF"/>
    <a:srgbClr val="C60202"/>
    <a:srgbClr val="B69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899" autoAdjust="0"/>
  </p:normalViewPr>
  <p:slideViewPr>
    <p:cSldViewPr snapToGrid="0">
      <p:cViewPr varScale="1">
        <p:scale>
          <a:sx n="61" d="100"/>
          <a:sy n="61" d="100"/>
        </p:scale>
        <p:origin x="332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75E7-DCF2-4F52-883A-ED85448FF57C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11633-1533-415B-8E61-EE93885E55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53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1633-1533-415B-8E61-EE93885E556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5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1633-1533-415B-8E61-EE93885E556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89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1633-1533-415B-8E61-EE93885E556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959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Rotation can be better estimated if information from image rows are extracted earlier</a:t>
            </a:r>
            <a:endParaRPr lang="en-IN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1633-1533-415B-8E61-EE93885E556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71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</a:t>
            </a:r>
            <a:r>
              <a:rPr lang="en-IN" baseline="0" dirty="0"/>
              <a:t> datasets do not have rolling shutter effect. We synthetically generate them. Even so, it works for real images that we captured using mobile phones.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1633-1533-415B-8E61-EE93885E556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67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11633-1533-415B-8E61-EE93885E556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53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1B59366-9CCE-4813-9795-2C1CFD3786CA}" type="datetimeFigureOut">
              <a:rPr lang="en-IN" smtClean="0"/>
              <a:pPr/>
              <a:t>23-07-2017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E70200A-25FB-4142-B063-8D9C34BD895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982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23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60" y="-125073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167"/>
            <a:ext cx="10515600" cy="47817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928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64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06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461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05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17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12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9366-9CCE-4813-9795-2C1CFD3786CA}" type="datetimeFigureOut">
              <a:rPr lang="en-IN" smtClean="0"/>
              <a:t>23-07-2017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200A-25FB-4142-B063-8D9C34BD89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89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1B59366-9CCE-4813-9795-2C1CFD3786CA}" type="datetimeFigureOut">
              <a:rPr lang="en-IN" smtClean="0"/>
              <a:pPr/>
              <a:t>23-07-2017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E70200A-25FB-4142-B063-8D9C34BD895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21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IN" dirty="0"/>
              <a:t>Un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rolling</a:t>
            </a:r>
            <a:r>
              <a:rPr lang="en-IN" dirty="0"/>
              <a:t> the 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shutter</a:t>
            </a:r>
            <a:r>
              <a:rPr lang="en-IN" dirty="0"/>
              <a:t>: </a:t>
            </a:r>
            <a:br>
              <a:rPr lang="en-IN" dirty="0"/>
            </a:br>
            <a:r>
              <a:rPr lang="en-IN" dirty="0"/>
              <a:t>CNN to correct motion distortions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978" y="3602038"/>
            <a:ext cx="11389318" cy="2189162"/>
          </a:xfrm>
        </p:spPr>
        <p:txBody>
          <a:bodyPr>
            <a:normAutofit/>
          </a:bodyPr>
          <a:lstStyle/>
          <a:p>
            <a:r>
              <a:rPr lang="en-IN" sz="2800" dirty="0"/>
              <a:t>Vijay Rengarajan, Yogesh </a:t>
            </a:r>
            <a:r>
              <a:rPr lang="en-IN" sz="2800" dirty="0" err="1"/>
              <a:t>Balaji</a:t>
            </a:r>
            <a:r>
              <a:rPr lang="en-IN" sz="2800" dirty="0"/>
              <a:t>, A.N. </a:t>
            </a:r>
            <a:r>
              <a:rPr lang="en-IN" sz="2800" dirty="0" err="1"/>
              <a:t>Rajagopalan</a:t>
            </a:r>
            <a:endParaRPr lang="en-IN" sz="2800" dirty="0"/>
          </a:p>
          <a:p>
            <a:r>
              <a:rPr lang="en-IN" dirty="0"/>
              <a:t>Indian Institute of Technology Madras</a:t>
            </a:r>
          </a:p>
        </p:txBody>
      </p:sp>
      <p:pic>
        <p:nvPicPr>
          <p:cNvPr id="1026" name="Picture 2" descr="File:IIT Madras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18" y="4946674"/>
            <a:ext cx="1488964" cy="14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7874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Processing and Computer Vision lab, Department of Electrical Engineering, IIT Madras</a:t>
            </a:r>
          </a:p>
        </p:txBody>
      </p:sp>
    </p:spTree>
    <p:extLst>
      <p:ext uri="{BB962C8B-B14F-4D97-AF65-F5344CB8AC3E}">
        <p14:creationId xmlns:p14="http://schemas.microsoft.com/office/powerpoint/2010/main" val="356291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 long filters for </a:t>
            </a:r>
            <a:r>
              <a:rPr lang="en-IN" dirty="0" err="1"/>
              <a:t>RowColCNN</a:t>
            </a:r>
            <a:r>
              <a:rPr lang="en-IN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1" y="1424761"/>
            <a:ext cx="11134111" cy="4187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77960" y="949586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807841" y="1075038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7666074" y="1200490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736957" y="1364418"/>
            <a:ext cx="535173" cy="60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041755" y="5388457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871636" y="5513909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729869" y="5639361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 rot="5400000">
            <a:off x="7630629" y="6005310"/>
            <a:ext cx="535173" cy="60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Connector: Curved 14"/>
          <p:cNvCxnSpPr/>
          <p:nvPr/>
        </p:nvCxnSpPr>
        <p:spPr>
          <a:xfrm flipV="1">
            <a:off x="7148728" y="1334934"/>
            <a:ext cx="488994" cy="370602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/>
          <p:cNvCxnSpPr/>
          <p:nvPr/>
        </p:nvCxnSpPr>
        <p:spPr>
          <a:xfrm>
            <a:off x="6738730" y="5513909"/>
            <a:ext cx="959195" cy="245865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22270" y="4595839"/>
            <a:ext cx="186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Motion Mean Squared Error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1728" y="1182316"/>
            <a:ext cx="291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Captures information in rows early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9597" y="5757344"/>
            <a:ext cx="2788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Captures information along time dimension early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2456" y="2271567"/>
            <a:ext cx="2082609" cy="555406"/>
            <a:chOff x="2512589" y="1797955"/>
            <a:chExt cx="2082609" cy="555406"/>
          </a:xfrm>
        </p:grpSpPr>
        <p:sp>
          <p:nvSpPr>
            <p:cNvPr id="22" name="Rectangle 21"/>
            <p:cNvSpPr/>
            <p:nvPr/>
          </p:nvSpPr>
          <p:spPr>
            <a:xfrm>
              <a:off x="2512589" y="1797955"/>
              <a:ext cx="348979" cy="5554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30305" y="1841026"/>
              <a:ext cx="316750" cy="465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78448" y="1834402"/>
              <a:ext cx="316750" cy="465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35648" y="4133498"/>
            <a:ext cx="2082609" cy="555406"/>
            <a:chOff x="2512589" y="1797955"/>
            <a:chExt cx="2082609" cy="555406"/>
          </a:xfrm>
        </p:grpSpPr>
        <p:sp>
          <p:nvSpPr>
            <p:cNvPr id="27" name="Rectangle 26"/>
            <p:cNvSpPr/>
            <p:nvPr/>
          </p:nvSpPr>
          <p:spPr>
            <a:xfrm>
              <a:off x="2512589" y="1797955"/>
              <a:ext cx="348979" cy="5554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30305" y="1841026"/>
              <a:ext cx="316750" cy="465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78448" y="1834402"/>
              <a:ext cx="316750" cy="465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688877" y="5475220"/>
            <a:ext cx="2788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Filter h x w x c</a:t>
            </a:r>
            <a:endParaRPr lang="en-IN" i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 long filters for </a:t>
            </a:r>
            <a:r>
              <a:rPr lang="en-IN" dirty="0" err="1"/>
              <a:t>RowColCNN</a:t>
            </a:r>
            <a:r>
              <a:rPr lang="en-IN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1" y="1424761"/>
            <a:ext cx="11134111" cy="41879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77960" y="949586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807841" y="1075038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7666074" y="1200490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736957" y="1364418"/>
            <a:ext cx="535173" cy="60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8041755" y="5388457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7871636" y="5513909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7729869" y="5639361"/>
            <a:ext cx="1010093" cy="1010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 rot="5400000">
            <a:off x="7630629" y="6005310"/>
            <a:ext cx="535173" cy="603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5" name="Connector: Curved 14"/>
          <p:cNvCxnSpPr/>
          <p:nvPr/>
        </p:nvCxnSpPr>
        <p:spPr>
          <a:xfrm flipV="1">
            <a:off x="7148728" y="1334934"/>
            <a:ext cx="488994" cy="370602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/>
          <p:cNvCxnSpPr/>
          <p:nvPr/>
        </p:nvCxnSpPr>
        <p:spPr>
          <a:xfrm>
            <a:off x="6738730" y="5513909"/>
            <a:ext cx="959195" cy="245865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22270" y="4595839"/>
            <a:ext cx="186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Motion Mean Squared Error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1729" y="1182316"/>
            <a:ext cx="317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Captures information along row dimension early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08319" y="5759631"/>
            <a:ext cx="3171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Captures information along time dimension early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1171686"/>
            <a:ext cx="7546379" cy="521623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-268357" y="1838299"/>
            <a:ext cx="618179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Data Generation</a:t>
            </a:r>
          </a:p>
          <a:p>
            <a:pPr lvl="3"/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Generate random polynomial camera trajectory</a:t>
            </a:r>
          </a:p>
          <a:p>
            <a:pPr lvl="3"/>
            <a:endParaRPr lang="en-IN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 on undistorted image</a:t>
            </a: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85645" y="705677"/>
            <a:ext cx="4870174" cy="6023113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-212034" y="3822222"/>
            <a:ext cx="12616068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Correction</a:t>
            </a:r>
          </a:p>
          <a:p>
            <a:pPr lvl="3"/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camera motion values from CNN</a:t>
            </a:r>
          </a:p>
          <a:p>
            <a:pPr lvl="3"/>
            <a:endParaRPr lang="en-IN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 a polynomial trajectory and get motion at all rows</a:t>
            </a:r>
          </a:p>
          <a:p>
            <a:pPr lvl="3"/>
            <a:endParaRPr lang="en-IN" sz="1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 distorted image using target-to-source mapping</a:t>
            </a:r>
          </a:p>
          <a:p>
            <a:pPr lvl="3"/>
            <a:endParaRPr lang="en-IN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3433" y="1838298"/>
            <a:ext cx="6490601" cy="13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Datasets</a:t>
            </a:r>
          </a:p>
          <a:p>
            <a:pPr lvl="2"/>
            <a:endParaRPr lang="en-IN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3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Chessboard        Urban scenes          Faces</a:t>
            </a:r>
          </a:p>
          <a:p>
            <a:pPr lvl="3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7k                       300k                   250k</a:t>
            </a:r>
          </a:p>
          <a:p>
            <a:pPr lvl="3"/>
            <a:r>
              <a:rPr lang="en-IN" sz="1400" dirty="0"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             Sun Oxford Zurich  LFW</a:t>
            </a:r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45" y="3866793"/>
            <a:ext cx="1463040" cy="1463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84" y="3866793"/>
            <a:ext cx="1477548" cy="14775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198329" y="5358850"/>
            <a:ext cx="214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Corrected 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VanillaCNN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90658" y="5358050"/>
            <a:ext cx="214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Corrected 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RowColCNN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1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Correction Results of </a:t>
            </a:r>
            <a:r>
              <a:rPr lang="en-IN" dirty="0" err="1"/>
              <a:t>RowColCNN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1848" y="2044171"/>
            <a:ext cx="3240000" cy="32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27" y="2044172"/>
            <a:ext cx="3240000" cy="32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26" y="2044170"/>
            <a:ext cx="3240000" cy="3240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1847" y="2044170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excels in challenging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52" y="1667369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14" y="1667369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08" y="1661220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71" y="4089556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08" y="4089556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10" y="4089556"/>
            <a:ext cx="18288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1937" y="1310562"/>
            <a:ext cx="204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Geometry-based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5144" y="1310562"/>
            <a:ext cx="209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Learning-based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1688" y="1317266"/>
            <a:ext cx="208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Distorted input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4601" y="1800103"/>
            <a:ext cx="3995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Rengarajan et al. (2016) fail due to tree branches which are naturally curved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0146" y="5918356"/>
            <a:ext cx="1815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Heflin et al. 2010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5276" y="3490020"/>
            <a:ext cx="1834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RowColCNN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1009" y="591835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kern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RowColCNN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0987" y="3490020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Rengarajan et al. 2016</a:t>
            </a:r>
            <a:endParaRPr kumimoji="0" lang="en-IN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9278" y="4265007"/>
            <a:ext cx="3995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Heflin et al. (2010) fail due to wrong estimation of facial features</a:t>
            </a:r>
            <a:r>
              <a:rPr kumimoji="0" lang="en-IN" sz="16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varied illumination conditions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eform: Shape 2"/>
          <p:cNvSpPr/>
          <p:nvPr/>
        </p:nvSpPr>
        <p:spPr>
          <a:xfrm>
            <a:off x="1918252" y="2474843"/>
            <a:ext cx="268357" cy="993914"/>
          </a:xfrm>
          <a:custGeom>
            <a:avLst/>
            <a:gdLst>
              <a:gd name="connsiteX0" fmla="*/ 268357 w 268357"/>
              <a:gd name="connsiteY0" fmla="*/ 0 h 993914"/>
              <a:gd name="connsiteX1" fmla="*/ 168965 w 268357"/>
              <a:gd name="connsiteY1" fmla="*/ 467140 h 993914"/>
              <a:gd name="connsiteX2" fmla="*/ 0 w 268357"/>
              <a:gd name="connsiteY2" fmla="*/ 993914 h 993914"/>
              <a:gd name="connsiteX3" fmla="*/ 0 w 268357"/>
              <a:gd name="connsiteY3" fmla="*/ 993914 h 9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357" h="993914">
                <a:moveTo>
                  <a:pt x="268357" y="0"/>
                </a:moveTo>
                <a:cubicBezTo>
                  <a:pt x="241024" y="150744"/>
                  <a:pt x="213691" y="301488"/>
                  <a:pt x="168965" y="467140"/>
                </a:cubicBezTo>
                <a:cubicBezTo>
                  <a:pt x="124239" y="632792"/>
                  <a:pt x="0" y="993914"/>
                  <a:pt x="0" y="993914"/>
                </a:cubicBezTo>
                <a:lnTo>
                  <a:pt x="0" y="99391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: Shape 9"/>
          <p:cNvSpPr/>
          <p:nvPr/>
        </p:nvSpPr>
        <p:spPr>
          <a:xfrm>
            <a:off x="4094922" y="2524539"/>
            <a:ext cx="188843" cy="944218"/>
          </a:xfrm>
          <a:custGeom>
            <a:avLst/>
            <a:gdLst>
              <a:gd name="connsiteX0" fmla="*/ 188843 w 188843"/>
              <a:gd name="connsiteY0" fmla="*/ 0 h 944218"/>
              <a:gd name="connsiteX1" fmla="*/ 119269 w 188843"/>
              <a:gd name="connsiteY1" fmla="*/ 487018 h 944218"/>
              <a:gd name="connsiteX2" fmla="*/ 0 w 188843"/>
              <a:gd name="connsiteY2" fmla="*/ 944218 h 944218"/>
              <a:gd name="connsiteX3" fmla="*/ 0 w 188843"/>
              <a:gd name="connsiteY3" fmla="*/ 944218 h 94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43" h="944218">
                <a:moveTo>
                  <a:pt x="188843" y="0"/>
                </a:moveTo>
                <a:cubicBezTo>
                  <a:pt x="169793" y="164824"/>
                  <a:pt x="150743" y="329648"/>
                  <a:pt x="119269" y="487018"/>
                </a:cubicBezTo>
                <a:cubicBezTo>
                  <a:pt x="87795" y="644388"/>
                  <a:pt x="0" y="944218"/>
                  <a:pt x="0" y="944218"/>
                </a:cubicBezTo>
                <a:lnTo>
                  <a:pt x="0" y="944218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: Shape 19"/>
          <p:cNvSpPr/>
          <p:nvPr/>
        </p:nvSpPr>
        <p:spPr>
          <a:xfrm>
            <a:off x="6429661" y="2524539"/>
            <a:ext cx="10896" cy="934278"/>
          </a:xfrm>
          <a:custGeom>
            <a:avLst/>
            <a:gdLst>
              <a:gd name="connsiteX0" fmla="*/ 10896 w 10896"/>
              <a:gd name="connsiteY0" fmla="*/ 0 h 934278"/>
              <a:gd name="connsiteX1" fmla="*/ 956 w 10896"/>
              <a:gd name="connsiteY1" fmla="*/ 755374 h 934278"/>
              <a:gd name="connsiteX2" fmla="*/ 956 w 10896"/>
              <a:gd name="connsiteY2" fmla="*/ 934278 h 93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6" h="934278">
                <a:moveTo>
                  <a:pt x="10896" y="0"/>
                </a:moveTo>
                <a:cubicBezTo>
                  <a:pt x="6754" y="299830"/>
                  <a:pt x="2613" y="599661"/>
                  <a:pt x="956" y="755374"/>
                </a:cubicBezTo>
                <a:cubicBezTo>
                  <a:pt x="-701" y="911087"/>
                  <a:pt x="127" y="922682"/>
                  <a:pt x="956" y="93427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63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-125073"/>
            <a:ext cx="11331497" cy="1325563"/>
          </a:xfrm>
        </p:spPr>
        <p:txBody>
          <a:bodyPr/>
          <a:lstStyle/>
          <a:p>
            <a:r>
              <a:rPr lang="en-IN" dirty="0"/>
              <a:t>New CNN filter shapes inspired by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55" y="1395165"/>
            <a:ext cx="8962641" cy="2202799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sz="2000" dirty="0"/>
              <a:t>New learning-based method for single image rolling shutter correction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000" dirty="0"/>
              <a:t>CNN learns image to motion mapping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000" dirty="0"/>
              <a:t>Long filters in CNN architecture for rolling shutter exposure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06" y="6415584"/>
            <a:ext cx="236460" cy="2364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20881" y="6361363"/>
            <a:ext cx="3823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apvijay.github.io/</a:t>
            </a:r>
            <a:r>
              <a:rPr lang="en-IN" sz="16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ea typeface="Open Sans" panose="020B0606030504020204" pitchFamily="34" charset="0"/>
                <a:cs typeface="Courier New" panose="02070309020205020404" pitchFamily="49" charset="0"/>
              </a:rPr>
              <a:t>rs_rect_cnn</a:t>
            </a:r>
            <a:endParaRPr lang="en-IN" sz="1600" kern="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ea typeface="Open Sans" panose="020B060603050402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3225" y="4959626"/>
            <a:ext cx="2100433" cy="13914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8733225" y="4959627"/>
            <a:ext cx="2100433" cy="225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Poster 21        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896" y="5408148"/>
            <a:ext cx="720000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77" y="540814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1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-125073"/>
            <a:ext cx="11224007" cy="1325563"/>
          </a:xfrm>
        </p:spPr>
        <p:txBody>
          <a:bodyPr/>
          <a:lstStyle/>
          <a:p>
            <a:r>
              <a:rPr lang="en-IN" dirty="0"/>
              <a:t>Camera Motion Causes Rolling Shutter Distortions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83" y="1894027"/>
            <a:ext cx="5847154" cy="32890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20" y="1894451"/>
            <a:ext cx="5846400" cy="328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45217" y="1818861"/>
            <a:ext cx="26456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 phones</a:t>
            </a:r>
          </a:p>
          <a:p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Drone cameras</a:t>
            </a:r>
          </a:p>
          <a:p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Streetview</a:t>
            </a: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capture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03" y="1818861"/>
            <a:ext cx="264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strike="sngStrik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Motion blur</a:t>
            </a:r>
          </a:p>
          <a:p>
            <a:endParaRPr lang="en-IN" sz="2000" strike="sngStrik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strike="sngStrik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Lens distortions</a:t>
            </a:r>
          </a:p>
        </p:txBody>
      </p:sp>
    </p:spTree>
    <p:extLst>
      <p:ext uri="{BB962C8B-B14F-4D97-AF65-F5344CB8AC3E}">
        <p14:creationId xmlns:p14="http://schemas.microsoft.com/office/powerpoint/2010/main" val="31820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Sequential Exposure of Rolling Shutter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28984" y="2276410"/>
            <a:ext cx="237142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454841" y="2134308"/>
            <a:ext cx="288000" cy="288000"/>
          </a:xfrm>
          <a:prstGeom prst="ellipse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20216" y="1938101"/>
            <a:ext cx="42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9934" y="1979565"/>
            <a:ext cx="2581028" cy="12470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269934" y="1979862"/>
            <a:ext cx="2580413" cy="1246765"/>
          </a:xfrm>
          <a:prstGeom prst="rect">
            <a:avLst/>
          </a:prstGeom>
          <a:solidFill>
            <a:schemeClr val="accent3">
              <a:alpha val="7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4877405" y="2107107"/>
            <a:ext cx="869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80709" y="2330699"/>
            <a:ext cx="770721" cy="6538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6269934" y="1385740"/>
            <a:ext cx="258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shutter CCD image sensor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41858" y="3364624"/>
            <a:ext cx="227742" cy="2277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2" name="Group 21"/>
          <p:cNvGrpSpPr/>
          <p:nvPr/>
        </p:nvGrpSpPr>
        <p:grpSpPr>
          <a:xfrm>
            <a:off x="6440353" y="3739203"/>
            <a:ext cx="229247" cy="227983"/>
            <a:chOff x="8754757" y="5943212"/>
            <a:chExt cx="323444" cy="321661"/>
          </a:xfrm>
        </p:grpSpPr>
        <p:sp>
          <p:nvSpPr>
            <p:cNvPr id="23" name="Rectangle 22"/>
            <p:cNvSpPr/>
            <p:nvPr/>
          </p:nvSpPr>
          <p:spPr>
            <a:xfrm>
              <a:off x="8754757" y="5943598"/>
              <a:ext cx="321275" cy="32127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757801" y="5943212"/>
              <a:ext cx="320400" cy="320400"/>
            </a:xfrm>
            <a:prstGeom prst="rect">
              <a:avLst/>
            </a:prstGeom>
            <a:solidFill>
              <a:schemeClr val="accent3">
                <a:alpha val="78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780094" y="3668220"/>
            <a:ext cx="181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close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80095" y="3305934"/>
            <a:ext cx="181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open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30825" y="1468106"/>
            <a:ext cx="20897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Exposure time</a:t>
            </a:r>
          </a:p>
          <a:p>
            <a:pPr algn="ctr"/>
            <a:r>
              <a:rPr lang="en-IN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IN" baseline="-250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endParaRPr lang="en-IN" baseline="-25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462136" y="1737567"/>
            <a:ext cx="0" cy="42871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87291" y="1748444"/>
            <a:ext cx="0" cy="42871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487633" y="4530757"/>
            <a:ext cx="247918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413490" y="4388655"/>
            <a:ext cx="288000" cy="288000"/>
          </a:xfrm>
          <a:prstGeom prst="ellipse">
            <a:avLst/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/>
          <p:cNvSpPr txBox="1"/>
          <p:nvPr/>
        </p:nvSpPr>
        <p:spPr>
          <a:xfrm>
            <a:off x="2299533" y="4054336"/>
            <a:ext cx="42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69939" y="4482124"/>
            <a:ext cx="2555895" cy="12349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 34"/>
          <p:cNvSpPr/>
          <p:nvPr/>
        </p:nvSpPr>
        <p:spPr>
          <a:xfrm>
            <a:off x="6269934" y="4482124"/>
            <a:ext cx="2555895" cy="1234919"/>
          </a:xfrm>
          <a:prstGeom prst="rect">
            <a:avLst/>
          </a:prstGeom>
          <a:solidFill>
            <a:schemeClr val="accent3">
              <a:alpha val="78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/>
          <p:cNvSpPr txBox="1"/>
          <p:nvPr/>
        </p:nvSpPr>
        <p:spPr>
          <a:xfrm>
            <a:off x="1132200" y="4312847"/>
            <a:ext cx="116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row </a:t>
            </a:r>
          </a:p>
        </p:txBody>
      </p:sp>
      <p:sp>
        <p:nvSpPr>
          <p:cNvPr id="51" name="Parallelogram 50"/>
          <p:cNvSpPr/>
          <p:nvPr/>
        </p:nvSpPr>
        <p:spPr>
          <a:xfrm flipH="1">
            <a:off x="2742841" y="4567661"/>
            <a:ext cx="2001794" cy="728273"/>
          </a:xfrm>
          <a:prstGeom prst="parallelogram">
            <a:avLst>
              <a:gd name="adj" fmla="val 18057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TextBox 51"/>
          <p:cNvSpPr txBox="1"/>
          <p:nvPr/>
        </p:nvSpPr>
        <p:spPr>
          <a:xfrm>
            <a:off x="1005422" y="5216653"/>
            <a:ext cx="1478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Bottom row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35587" y="4376868"/>
            <a:ext cx="826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92815" y="5583277"/>
            <a:ext cx="1642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IN" sz="1600" baseline="-25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</a:t>
            </a:r>
          </a:p>
          <a:p>
            <a:pPr algn="ctr"/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line delay</a:t>
            </a:r>
          </a:p>
        </p:txBody>
      </p:sp>
      <p:sp>
        <p:nvSpPr>
          <p:cNvPr id="56" name="Arrow: Left-Right 55"/>
          <p:cNvSpPr/>
          <p:nvPr/>
        </p:nvSpPr>
        <p:spPr>
          <a:xfrm>
            <a:off x="2713170" y="5349914"/>
            <a:ext cx="1294527" cy="279686"/>
          </a:xfrm>
          <a:prstGeom prst="leftRightArrow">
            <a:avLst>
              <a:gd name="adj1" fmla="val 19937"/>
              <a:gd name="adj2" fmla="val 50000"/>
            </a:avLst>
          </a:prstGeom>
          <a:ln w="127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TextBox 58"/>
          <p:cNvSpPr txBox="1"/>
          <p:nvPr/>
        </p:nvSpPr>
        <p:spPr>
          <a:xfrm>
            <a:off x="2648791" y="4049186"/>
            <a:ext cx="70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IN" sz="2000" baseline="-25000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endParaRPr lang="en-IN" sz="2000" baseline="-25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433216" y="4059968"/>
            <a:ext cx="0" cy="42871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85450" y="4071947"/>
            <a:ext cx="0" cy="42871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73236" y="2027597"/>
            <a:ext cx="116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row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98536" y="2944036"/>
            <a:ext cx="1478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Bottom row 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046197" y="5293096"/>
            <a:ext cx="0" cy="42871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685450" y="5288332"/>
            <a:ext cx="0" cy="42871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118103" y="2159342"/>
            <a:ext cx="255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pixels expose at the same time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57674" y="5768296"/>
            <a:ext cx="258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Rolling shutter CMOS image sensor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18102" y="4739599"/>
            <a:ext cx="259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row starts exposing sequentially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14884" y="4567661"/>
            <a:ext cx="327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14884" y="5288332"/>
            <a:ext cx="327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89023" y="2283948"/>
            <a:ext cx="327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89023" y="3004619"/>
            <a:ext cx="3279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07227 4.0740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16836 3.7037E-7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1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19" grpId="0" animBg="1"/>
      <p:bldP spid="32" grpId="0" animBg="1"/>
      <p:bldP spid="34" grpId="0" animBg="1"/>
      <p:bldP spid="35" grpId="0" animBg="1"/>
      <p:bldP spid="35" grpId="1" animBg="1"/>
      <p:bldP spid="35" grpId="2" animBg="1"/>
      <p:bldP spid="44" grpId="0"/>
      <p:bldP spid="51" grpId="0" animBg="1"/>
      <p:bldP spid="52" grpId="0"/>
      <p:bldP spid="55" grpId="0"/>
      <p:bldP spid="56" grpId="0" animBg="1"/>
      <p:bldP spid="63" grpId="0"/>
      <p:bldP spid="64" grpId="0"/>
      <p:bldP spid="67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rrow: Circular 43"/>
          <p:cNvSpPr/>
          <p:nvPr/>
        </p:nvSpPr>
        <p:spPr>
          <a:xfrm>
            <a:off x="9143334" y="3743791"/>
            <a:ext cx="683394" cy="878932"/>
          </a:xfrm>
          <a:prstGeom prst="circularArrow">
            <a:avLst>
              <a:gd name="adj1" fmla="val 11580"/>
              <a:gd name="adj2" fmla="val 1057390"/>
              <a:gd name="adj3" fmla="val 20886833"/>
              <a:gd name="adj4" fmla="val 9531967"/>
              <a:gd name="adj5" fmla="val 138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Rolling Shutter Distortions are Geometric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166"/>
            <a:ext cx="9707217" cy="8993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Different rows see the scene at different poses of the moving camera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000" dirty="0"/>
              <a:t>Even short exposure causes distortions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43" y="2812503"/>
            <a:ext cx="1073468" cy="1510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76" y="4394291"/>
            <a:ext cx="1073468" cy="1510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19" y="4392512"/>
            <a:ext cx="1073468" cy="151018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54852" y="3691027"/>
            <a:ext cx="1050568" cy="1118485"/>
            <a:chOff x="3522846" y="2300439"/>
            <a:chExt cx="2450571" cy="2608996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3522846" y="3118585"/>
              <a:ext cx="1655546" cy="81814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99848" y="3188437"/>
              <a:ext cx="1409910" cy="678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lowchart: Off-page Connector 9"/>
            <p:cNvSpPr/>
            <p:nvPr/>
          </p:nvSpPr>
          <p:spPr>
            <a:xfrm rot="5400000">
              <a:off x="5027470" y="3469672"/>
              <a:ext cx="118578" cy="115975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304803" y="3527659"/>
              <a:ext cx="1319857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V="1">
              <a:off x="3655975" y="4146797"/>
              <a:ext cx="1319857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-2700000">
              <a:off x="4136140" y="3020228"/>
              <a:ext cx="1319857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24660" y="3188437"/>
              <a:ext cx="34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62709" y="2300439"/>
              <a:ext cx="34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47311" y="4540103"/>
              <a:ext cx="34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45" y="2816955"/>
            <a:ext cx="1073468" cy="151018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739146" y="3812294"/>
            <a:ext cx="1050568" cy="1118485"/>
            <a:chOff x="3522846" y="2300439"/>
            <a:chExt cx="2450571" cy="2608996"/>
          </a:xfrm>
        </p:grpSpPr>
        <p:sp>
          <p:nvSpPr>
            <p:cNvPr id="22" name="Flowchart: Alternate Process 21"/>
            <p:cNvSpPr/>
            <p:nvPr/>
          </p:nvSpPr>
          <p:spPr>
            <a:xfrm>
              <a:off x="3522846" y="3118585"/>
              <a:ext cx="1655546" cy="818148"/>
            </a:xfrm>
            <a:prstGeom prst="flowChartAlternateProcess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99848" y="3188437"/>
              <a:ext cx="1409910" cy="678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Flowchart: Off-page Connector 23"/>
            <p:cNvSpPr/>
            <p:nvPr/>
          </p:nvSpPr>
          <p:spPr>
            <a:xfrm rot="5400000">
              <a:off x="5027470" y="3469672"/>
              <a:ext cx="118578" cy="115975"/>
            </a:xfrm>
            <a:prstGeom prst="flowChartOffpage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4304803" y="3527659"/>
              <a:ext cx="1319857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V="1">
              <a:off x="3655975" y="4146797"/>
              <a:ext cx="1319857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-2700000">
              <a:off x="4136140" y="3020228"/>
              <a:ext cx="1319857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624660" y="3188437"/>
              <a:ext cx="34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62709" y="2300439"/>
              <a:ext cx="34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47311" y="4540103"/>
              <a:ext cx="34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</a:t>
              </a: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3506748" y="4490786"/>
            <a:ext cx="1570226" cy="0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10944" y="4520027"/>
            <a:ext cx="2398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IN" sz="2800" baseline="-25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IN" sz="2800" baseline="-25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translation</a:t>
            </a:r>
            <a:endParaRPr lang="en-IN" sz="28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66484" y="3331850"/>
            <a:ext cx="243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en-IN" sz="2800" baseline="-25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en-IN" sz="2800" baseline="-25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2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rotation</a:t>
            </a:r>
            <a:endParaRPr lang="en-IN" sz="2800" baseline="-250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12870" y="2502905"/>
            <a:ext cx="164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72514" y="6011893"/>
            <a:ext cx="1821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Captured image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14957" y="2542340"/>
            <a:ext cx="1642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55406" y="5995940"/>
            <a:ext cx="1821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Captured image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06098" y="2812503"/>
            <a:ext cx="1064613" cy="15004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Rectangle 92"/>
          <p:cNvSpPr/>
          <p:nvPr/>
        </p:nvSpPr>
        <p:spPr>
          <a:xfrm>
            <a:off x="2466804" y="4389055"/>
            <a:ext cx="1064613" cy="15004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Rectangle 93"/>
          <p:cNvSpPr/>
          <p:nvPr/>
        </p:nvSpPr>
        <p:spPr>
          <a:xfrm>
            <a:off x="10003923" y="2825653"/>
            <a:ext cx="1064613" cy="15004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/>
          <p:cNvSpPr/>
          <p:nvPr/>
        </p:nvSpPr>
        <p:spPr>
          <a:xfrm>
            <a:off x="7564919" y="4379008"/>
            <a:ext cx="1064613" cy="15004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2447179" y="4389055"/>
            <a:ext cx="19625" cy="160688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676455" y="5603729"/>
            <a:ext cx="850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7551890" y="4372492"/>
            <a:ext cx="26928" cy="160688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788469" y="5587166"/>
            <a:ext cx="850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16287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60" y="-125073"/>
            <a:ext cx="11748940" cy="1325563"/>
          </a:xfrm>
        </p:spPr>
        <p:txBody>
          <a:bodyPr>
            <a:normAutofit/>
          </a:bodyPr>
          <a:lstStyle/>
          <a:p>
            <a:r>
              <a:rPr lang="en-IN" sz="4000" dirty="0"/>
              <a:t>Correct Rolling Shutter Distortions from a Single Image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45626" y="1642534"/>
            <a:ext cx="3076345" cy="126783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1800" dirty="0"/>
              <a:t>Disturbs visual appeal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1800" dirty="0"/>
              <a:t>Affects scene inference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2534"/>
            <a:ext cx="4055534" cy="4055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2534"/>
            <a:ext cx="4055534" cy="4055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4099892"/>
            <a:ext cx="6858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2" y="1843709"/>
            <a:ext cx="685800" cy="6858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245626" y="3808876"/>
            <a:ext cx="4601817" cy="1267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IN" sz="1800" dirty="0"/>
              <a:t>Single image ambiguity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IN" sz="1800" i="1" dirty="0"/>
              <a:t>     curved building or rolling shutter effect?</a:t>
            </a:r>
          </a:p>
        </p:txBody>
      </p:sp>
    </p:spTree>
    <p:extLst>
      <p:ext uri="{BB962C8B-B14F-4D97-AF65-F5344CB8AC3E}">
        <p14:creationId xmlns:p14="http://schemas.microsoft.com/office/powerpoint/2010/main" val="13601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Prior Works on Rolling Shutter Correction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9123" y="1648542"/>
            <a:ext cx="5913575" cy="4980613"/>
            <a:chOff x="589123" y="1648542"/>
            <a:chExt cx="5913575" cy="4980613"/>
          </a:xfrm>
        </p:grpSpPr>
        <p:sp>
          <p:nvSpPr>
            <p:cNvPr id="37" name="TextBox 36"/>
            <p:cNvSpPr txBox="1"/>
            <p:nvPr/>
          </p:nvSpPr>
          <p:spPr>
            <a:xfrm>
              <a:off x="736317" y="4491209"/>
              <a:ext cx="5384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kern="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Rengarajan et al. CVPR (2016)</a:t>
              </a:r>
              <a:r>
                <a:rPr lang="en-IN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for urban scenes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06333" y="1648542"/>
              <a:ext cx="4947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kern="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Heflin et al. Conf. Biometrics (2010) </a:t>
              </a:r>
              <a:r>
                <a:rPr lang="en-IN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faces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750" y="4867445"/>
              <a:ext cx="1845246" cy="1380959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1758053" y="2009120"/>
              <a:ext cx="1541601" cy="1541601"/>
              <a:chOff x="4015470" y="4014699"/>
              <a:chExt cx="1541601" cy="154160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5470" y="4014699"/>
                <a:ext cx="1541601" cy="1541601"/>
              </a:xfrm>
              <a:prstGeom prst="rect">
                <a:avLst/>
              </a:prstGeom>
              <a:ln w="28575">
                <a:noFill/>
              </a:ln>
            </p:spPr>
          </p:pic>
          <p:sp>
            <p:nvSpPr>
              <p:cNvPr id="42" name="Oval 41"/>
              <p:cNvSpPr/>
              <p:nvPr/>
            </p:nvSpPr>
            <p:spPr>
              <a:xfrm>
                <a:off x="4583469" y="4531283"/>
                <a:ext cx="106214" cy="106214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931871" y="4522073"/>
                <a:ext cx="106214" cy="106214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518689" y="4902508"/>
                <a:ext cx="106214" cy="106214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20198" y="4879737"/>
                <a:ext cx="106214" cy="106214"/>
              </a:xfrm>
              <a:prstGeom prst="ellipse">
                <a:avLst/>
              </a:prstGeom>
              <a:solidFill>
                <a:srgbClr val="FFFF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" t="2648" r="78520" b="23433"/>
            <a:stretch/>
          </p:blipFill>
          <p:spPr>
            <a:xfrm>
              <a:off x="589123" y="4872044"/>
              <a:ext cx="1862667" cy="13800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6" t="3171" r="1250" b="23818"/>
            <a:stretch/>
          </p:blipFill>
          <p:spPr>
            <a:xfrm>
              <a:off x="4648498" y="4867445"/>
              <a:ext cx="1854200" cy="13631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842" y="2009120"/>
              <a:ext cx="1548657" cy="154160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99190" y="6259823"/>
              <a:ext cx="1732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i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Rolling shutter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3269" y="6252777"/>
              <a:ext cx="1732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i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Curvatures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69459" y="6252777"/>
              <a:ext cx="1732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i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Corrected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47460" y="3508151"/>
              <a:ext cx="1732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i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Rolling shutter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76379" y="3516566"/>
              <a:ext cx="1881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i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Corrected using facial features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15561" y="1742440"/>
            <a:ext cx="4768936" cy="4480152"/>
            <a:chOff x="7423064" y="1742440"/>
            <a:chExt cx="4768936" cy="448015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4126" y="2538433"/>
              <a:ext cx="1584267" cy="1188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999" y="2776707"/>
              <a:ext cx="1584267" cy="1188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399" y="2956621"/>
              <a:ext cx="1584267" cy="1188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7423064" y="4491209"/>
              <a:ext cx="2423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kern="0" dirty="0" err="1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Ringaby</a:t>
              </a:r>
              <a:r>
                <a:rPr lang="en-IN" kern="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and </a:t>
              </a:r>
              <a:r>
                <a:rPr lang="en-IN" kern="0" dirty="0" err="1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Forssen</a:t>
              </a:r>
              <a:endParaRPr lang="en-IN" kern="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IN" kern="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CVPR (2010)</a:t>
              </a:r>
            </a:p>
            <a:p>
              <a:pPr algn="ctr"/>
              <a:r>
                <a:rPr lang="en-IN" kern="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IJCV (2012)</a:t>
              </a:r>
              <a:endParaRPr lang="en-IN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90666" y="4491824"/>
              <a:ext cx="2201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kern="0" dirty="0" err="1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Grundmann</a:t>
              </a:r>
              <a:r>
                <a:rPr lang="en-IN" kern="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et al.</a:t>
              </a:r>
            </a:p>
            <a:p>
              <a:pPr algn="ctr"/>
              <a:r>
                <a:rPr lang="en-IN" kern="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ICCP (2012)</a:t>
              </a:r>
              <a:endParaRPr lang="en-IN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93729" y="1742440"/>
              <a:ext cx="3706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Video rolling shutter correction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73055" y="5576261"/>
              <a:ext cx="3706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i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 frame-to-frame point correspondences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24249" y="2375452"/>
            <a:ext cx="50840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</a:p>
          <a:p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single method that can be used for different classes of images</a:t>
            </a:r>
          </a:p>
          <a:p>
            <a:endParaRPr lang="en-IN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levels of features to correct extract motion and to discard feature outliers</a:t>
            </a:r>
          </a:p>
        </p:txBody>
      </p:sp>
    </p:spTree>
    <p:extLst>
      <p:ext uri="{BB962C8B-B14F-4D97-AF65-F5344CB8AC3E}">
        <p14:creationId xmlns:p14="http://schemas.microsoft.com/office/powerpoint/2010/main" val="3117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Let machines extract desired features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5146" y="3658068"/>
            <a:ext cx="4971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Convolutional Neural Network</a:t>
            </a:r>
          </a:p>
          <a:p>
            <a:r>
              <a:rPr lang="en-I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	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Rolling shutter image 256x256x3</a:t>
            </a:r>
          </a:p>
          <a:p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	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Translation and rotation (</a:t>
            </a:r>
            <a:r>
              <a:rPr lang="en-I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tx,rz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15 </a:t>
            </a:r>
            <a:r>
              <a:rPr lang="en-I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tx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15 </a:t>
            </a:r>
            <a:r>
              <a:rPr lang="en-I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rz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motion samples of </a:t>
            </a:r>
          </a:p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equally spaced rows</a:t>
            </a:r>
          </a:p>
          <a:p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 for different classes of images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59436" y="1502506"/>
            <a:ext cx="9577838" cy="1404592"/>
            <a:chOff x="1093304" y="2873743"/>
            <a:chExt cx="9577838" cy="1404592"/>
          </a:xfrm>
        </p:grpSpPr>
        <p:sp>
          <p:nvSpPr>
            <p:cNvPr id="21" name="Rectangle: Rounded Corners 20"/>
            <p:cNvSpPr/>
            <p:nvPr/>
          </p:nvSpPr>
          <p:spPr>
            <a:xfrm>
              <a:off x="5871417" y="3205472"/>
              <a:ext cx="1026409" cy="5623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Motion Fitting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7322694" y="3205472"/>
              <a:ext cx="1438707" cy="5623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Distortion Correction</a:t>
              </a:r>
            </a:p>
          </p:txBody>
        </p:sp>
        <p:cxnSp>
          <p:nvCxnSpPr>
            <p:cNvPr id="23" name="Straight Arrow Connector 22"/>
            <p:cNvCxnSpPr>
              <a:stCxn id="28" idx="3"/>
              <a:endCxn id="20" idx="2"/>
            </p:cNvCxnSpPr>
            <p:nvPr/>
          </p:nvCxnSpPr>
          <p:spPr>
            <a:xfrm>
              <a:off x="2994708" y="3500982"/>
              <a:ext cx="8189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897827" y="3486630"/>
              <a:ext cx="4248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761401" y="3470991"/>
              <a:ext cx="4248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186268" y="3136194"/>
              <a:ext cx="1484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Corrected Image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3304" y="3177816"/>
              <a:ext cx="1901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Rolling shutter distorted image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813695" y="2962943"/>
              <a:ext cx="892246" cy="1076075"/>
              <a:chOff x="4014887" y="4852180"/>
              <a:chExt cx="892246" cy="1076075"/>
            </a:xfrm>
          </p:grpSpPr>
          <p:sp>
            <p:nvSpPr>
              <p:cNvPr id="20" name="Trapezoid 19"/>
              <p:cNvSpPr/>
              <p:nvPr/>
            </p:nvSpPr>
            <p:spPr>
              <a:xfrm rot="5400000">
                <a:off x="3919401" y="4947666"/>
                <a:ext cx="1076075" cy="885104"/>
              </a:xfrm>
              <a:prstGeom prst="trapezoid">
                <a:avLst>
                  <a:gd name="adj" fmla="val 2267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19169" y="5205551"/>
                <a:ext cx="887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CNN</a:t>
                </a: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4698799" y="3269970"/>
              <a:ext cx="30043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698799" y="3412337"/>
              <a:ext cx="30043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690428" y="3687166"/>
              <a:ext cx="30043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Freeform: Shape 35"/>
            <p:cNvSpPr/>
            <p:nvPr/>
          </p:nvSpPr>
          <p:spPr>
            <a:xfrm>
              <a:off x="5003515" y="3211055"/>
              <a:ext cx="852755" cy="158666"/>
            </a:xfrm>
            <a:custGeom>
              <a:avLst/>
              <a:gdLst>
                <a:gd name="connsiteX0" fmla="*/ 0 w 852755"/>
                <a:gd name="connsiteY0" fmla="*/ 55924 h 158666"/>
                <a:gd name="connsiteX1" fmla="*/ 400692 w 852755"/>
                <a:gd name="connsiteY1" fmla="*/ 4554 h 158666"/>
                <a:gd name="connsiteX2" fmla="*/ 852755 w 852755"/>
                <a:gd name="connsiteY2" fmla="*/ 158666 h 1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2755" h="158666">
                  <a:moveTo>
                    <a:pt x="0" y="55924"/>
                  </a:moveTo>
                  <a:cubicBezTo>
                    <a:pt x="129283" y="21677"/>
                    <a:pt x="258566" y="-12570"/>
                    <a:pt x="400692" y="4554"/>
                  </a:cubicBezTo>
                  <a:cubicBezTo>
                    <a:pt x="542818" y="21678"/>
                    <a:pt x="697786" y="90172"/>
                    <a:pt x="852755" y="158666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5054885" y="3594869"/>
              <a:ext cx="832207" cy="149711"/>
            </a:xfrm>
            <a:custGeom>
              <a:avLst/>
              <a:gdLst>
                <a:gd name="connsiteX0" fmla="*/ 0 w 832207"/>
                <a:gd name="connsiteY0" fmla="*/ 113899 h 149711"/>
                <a:gd name="connsiteX1" fmla="*/ 287677 w 832207"/>
                <a:gd name="connsiteY1" fmla="*/ 144722 h 149711"/>
                <a:gd name="connsiteX2" fmla="*/ 616450 w 832207"/>
                <a:gd name="connsiteY2" fmla="*/ 21432 h 149711"/>
                <a:gd name="connsiteX3" fmla="*/ 832207 w 832207"/>
                <a:gd name="connsiteY3" fmla="*/ 883 h 14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2207" h="149711">
                  <a:moveTo>
                    <a:pt x="0" y="113899"/>
                  </a:moveTo>
                  <a:cubicBezTo>
                    <a:pt x="92467" y="137016"/>
                    <a:pt x="184935" y="160133"/>
                    <a:pt x="287677" y="144722"/>
                  </a:cubicBezTo>
                  <a:cubicBezTo>
                    <a:pt x="390419" y="129311"/>
                    <a:pt x="525695" y="45405"/>
                    <a:pt x="616450" y="21432"/>
                  </a:cubicBezTo>
                  <a:cubicBezTo>
                    <a:pt x="707205" y="-2541"/>
                    <a:pt x="769706" y="-829"/>
                    <a:pt x="832207" y="883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4993240" y="3431366"/>
              <a:ext cx="883578" cy="51636"/>
            </a:xfrm>
            <a:custGeom>
              <a:avLst/>
              <a:gdLst>
                <a:gd name="connsiteX0" fmla="*/ 0 w 883578"/>
                <a:gd name="connsiteY0" fmla="*/ 0 h 51636"/>
                <a:gd name="connsiteX1" fmla="*/ 287677 w 883578"/>
                <a:gd name="connsiteY1" fmla="*/ 51371 h 51636"/>
                <a:gd name="connsiteX2" fmla="*/ 698643 w 883578"/>
                <a:gd name="connsiteY2" fmla="*/ 20548 h 51636"/>
                <a:gd name="connsiteX3" fmla="*/ 883578 w 883578"/>
                <a:gd name="connsiteY3" fmla="*/ 30822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578" h="51636">
                  <a:moveTo>
                    <a:pt x="0" y="0"/>
                  </a:moveTo>
                  <a:cubicBezTo>
                    <a:pt x="85618" y="23973"/>
                    <a:pt x="171237" y="47946"/>
                    <a:pt x="287677" y="51371"/>
                  </a:cubicBezTo>
                  <a:cubicBezTo>
                    <a:pt x="404117" y="54796"/>
                    <a:pt x="599326" y="23973"/>
                    <a:pt x="698643" y="20548"/>
                  </a:cubicBezTo>
                  <a:cubicBezTo>
                    <a:pt x="797960" y="17123"/>
                    <a:pt x="840769" y="23972"/>
                    <a:pt x="883578" y="30822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5943" y="3970558"/>
              <a:ext cx="37047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N" sz="1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334" y="2873743"/>
              <a:ext cx="382348" cy="38234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19950" y="1293886"/>
            <a:ext cx="9651192" cy="1164562"/>
            <a:chOff x="1019950" y="1293886"/>
            <a:chExt cx="9651192" cy="1164562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3570408" y="1839773"/>
              <a:ext cx="1451276" cy="5623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Feature Extraction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5446551" y="1839773"/>
              <a:ext cx="1451276" cy="5623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Motion Estimation</a:t>
              </a: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7322694" y="1839773"/>
              <a:ext cx="1438707" cy="5623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Distortion Correction</a:t>
              </a:r>
            </a:p>
          </p:txBody>
        </p:sp>
        <p:cxnSp>
          <p:nvCxnSpPr>
            <p:cNvPr id="9" name="Straight Arrow Connector 8"/>
            <p:cNvCxnSpPr>
              <a:stCxn id="14" idx="3"/>
              <a:endCxn id="6" idx="1"/>
            </p:cNvCxnSpPr>
            <p:nvPr/>
          </p:nvCxnSpPr>
          <p:spPr>
            <a:xfrm flipV="1">
              <a:off x="2994708" y="2120932"/>
              <a:ext cx="575700" cy="143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021684" y="2120932"/>
              <a:ext cx="4248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897827" y="2120931"/>
              <a:ext cx="4248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8761401" y="2105292"/>
              <a:ext cx="4248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9186268" y="1770495"/>
              <a:ext cx="1484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Corrected Image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9950" y="1812117"/>
              <a:ext cx="1974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Rolling shutter distorted </a:t>
              </a:r>
              <a:r>
                <a:rPr lang="en-IN" kern="0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</a:t>
              </a: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mage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8945" r="55994" b="-1"/>
            <a:stretch/>
          </p:blipFill>
          <p:spPr>
            <a:xfrm>
              <a:off x="3332463" y="1458755"/>
              <a:ext cx="236952" cy="54115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849016" y="1293886"/>
              <a:ext cx="2647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urier New" panose="02070309020205020404" pitchFamily="49" charset="0"/>
                  <a:ea typeface="Open Sans" panose="020B0606030504020204" pitchFamily="34" charset="0"/>
                  <a:cs typeface="Courier New" panose="02070309020205020404" pitchFamily="49" charset="0"/>
                </a:rPr>
                <a:t>Existing approach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301128" y="3658068"/>
            <a:ext cx="551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Motion fitting</a:t>
            </a:r>
          </a:p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Polynomial trajectory to get </a:t>
            </a:r>
            <a:r>
              <a:rPr lang="en-I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tx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I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rz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each row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50753" y="4921864"/>
            <a:ext cx="49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Distortion correction</a:t>
            </a:r>
          </a:p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Inverse warping based on row-wise motion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3695" y="3300290"/>
            <a:ext cx="45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48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88602" y="3364012"/>
            <a:ext cx="45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48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01854" y="4619651"/>
            <a:ext cx="45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48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1" y="904258"/>
            <a:ext cx="9681189" cy="2810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VanillaCNN</a:t>
            </a:r>
            <a:r>
              <a:rPr lang="en-IN" dirty="0"/>
              <a:t> with square filters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3005896" y="3084958"/>
            <a:ext cx="644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Vanilla Convolutional Neural Network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5727" y="1496392"/>
            <a:ext cx="186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Motion Mean Squared Error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293985" y="2157231"/>
            <a:ext cx="164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kumimoji="0" lang="en-IN" sz="2000" b="0" i="0" u="none" strike="noStrike" kern="0" cap="none" spc="0" normalizeH="0" baseline="-2500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en-IN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kumimoji="0" lang="en-IN" sz="2000" b="0" i="0" u="none" strike="noStrike" kern="0" cap="none" spc="0" normalizeH="0" baseline="-2500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15 rows</a:t>
            </a:r>
          </a:p>
        </p:txBody>
      </p:sp>
      <p:sp>
        <p:nvSpPr>
          <p:cNvPr id="80" name="TextBox 79"/>
          <p:cNvSpPr txBox="1"/>
          <p:nvPr/>
        </p:nvSpPr>
        <p:spPr>
          <a:xfrm flipH="1">
            <a:off x="3130824" y="3345249"/>
            <a:ext cx="644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VanillaCNN</a:t>
            </a:r>
            <a:endParaRPr kumimoji="0" lang="en-IN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3" name="Content Placeholder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70" y="4526847"/>
            <a:ext cx="1463040" cy="146304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48" y="4483567"/>
            <a:ext cx="1463040" cy="146304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53" y="4526847"/>
            <a:ext cx="1463040" cy="146304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2" y="4483567"/>
            <a:ext cx="1463040" cy="146304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957833" y="3991447"/>
            <a:ext cx="2242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Translations only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53490" y="4006835"/>
            <a:ext cx="329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Translations and rotations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861568" y="5989887"/>
            <a:ext cx="214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Corrected 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VanillaCNN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63771" y="5946607"/>
            <a:ext cx="2132080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Distorted image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035133" y="5989886"/>
            <a:ext cx="2132080" cy="36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Distorted image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410390" y="6004395"/>
            <a:ext cx="214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Corrected 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VanillaCNN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3573" y="3856882"/>
            <a:ext cx="45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66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719639" y="3791392"/>
            <a:ext cx="45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dirty="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6600" dirty="0">
              <a:solidFill>
                <a:schemeClr val="bg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422989" y="5480586"/>
            <a:ext cx="146776" cy="1458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Rectangle 121"/>
          <p:cNvSpPr/>
          <p:nvPr/>
        </p:nvSpPr>
        <p:spPr>
          <a:xfrm>
            <a:off x="7440095" y="5563412"/>
            <a:ext cx="146776" cy="1458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Rectangle 122"/>
          <p:cNvSpPr/>
          <p:nvPr/>
        </p:nvSpPr>
        <p:spPr>
          <a:xfrm>
            <a:off x="7035903" y="4781534"/>
            <a:ext cx="146776" cy="14588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ectangle 123"/>
          <p:cNvSpPr/>
          <p:nvPr/>
        </p:nvSpPr>
        <p:spPr>
          <a:xfrm>
            <a:off x="7078974" y="5729067"/>
            <a:ext cx="146776" cy="14588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/>
          <p:cNvGrpSpPr/>
          <p:nvPr/>
        </p:nvGrpSpPr>
        <p:grpSpPr>
          <a:xfrm>
            <a:off x="2512589" y="1797955"/>
            <a:ext cx="3825266" cy="555406"/>
            <a:chOff x="2512589" y="1797955"/>
            <a:chExt cx="3825266" cy="555406"/>
          </a:xfrm>
        </p:grpSpPr>
        <p:sp>
          <p:nvSpPr>
            <p:cNvPr id="3" name="Rectangle 2"/>
            <p:cNvSpPr/>
            <p:nvPr/>
          </p:nvSpPr>
          <p:spPr>
            <a:xfrm>
              <a:off x="2512589" y="1797955"/>
              <a:ext cx="348979" cy="5554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98660" y="1850965"/>
              <a:ext cx="316750" cy="465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94672" y="1844341"/>
              <a:ext cx="316750" cy="465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21105" y="1857594"/>
              <a:ext cx="316750" cy="4650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31119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15" grpId="0"/>
      <p:bldP spid="116" grpId="0"/>
      <p:bldP spid="117" grpId="0"/>
      <p:bldP spid="118" grpId="0"/>
      <p:bldP spid="119" grpId="0"/>
      <p:bldP spid="120" grpId="0"/>
      <p:bldP spid="121" grpId="0" animBg="1"/>
      <p:bldP spid="122" grpId="0" animBg="1"/>
      <p:bldP spid="123" grpId="0" animBg="1"/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1" y="904258"/>
            <a:ext cx="9681189" cy="2810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Ideas for a new architecture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1018" y="1177959"/>
            <a:ext cx="2232133" cy="1931367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1270" y="1179271"/>
            <a:ext cx="4363278" cy="1930056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9702" y="3149039"/>
            <a:ext cx="203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feature extraction</a:t>
            </a:r>
            <a:endParaRPr lang="en-IN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5527" y="3149039"/>
            <a:ext cx="203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 combination</a:t>
            </a:r>
            <a:endParaRPr lang="en-IN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1122" y="3571109"/>
            <a:ext cx="203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better ideas?</a:t>
            </a:r>
            <a:endParaRPr lang="en-IN" sz="1600" i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eform: Shape 2"/>
          <p:cNvSpPr/>
          <p:nvPr/>
        </p:nvSpPr>
        <p:spPr>
          <a:xfrm>
            <a:off x="6957391" y="3754293"/>
            <a:ext cx="1023731" cy="282085"/>
          </a:xfrm>
          <a:custGeom>
            <a:avLst/>
            <a:gdLst>
              <a:gd name="connsiteX0" fmla="*/ 924339 w 924339"/>
              <a:gd name="connsiteY0" fmla="*/ 59635 h 170056"/>
              <a:gd name="connsiteX1" fmla="*/ 327992 w 924339"/>
              <a:gd name="connsiteY1" fmla="*/ 168965 h 170056"/>
              <a:gd name="connsiteX2" fmla="*/ 0 w 924339"/>
              <a:gd name="connsiteY2" fmla="*/ 0 h 17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339" h="170056">
                <a:moveTo>
                  <a:pt x="924339" y="59635"/>
                </a:moveTo>
                <a:cubicBezTo>
                  <a:pt x="703193" y="119269"/>
                  <a:pt x="482048" y="178904"/>
                  <a:pt x="327992" y="168965"/>
                </a:cubicBezTo>
                <a:cubicBezTo>
                  <a:pt x="173936" y="159026"/>
                  <a:pt x="86968" y="79513"/>
                  <a:pt x="0" y="0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" name="Group 4"/>
          <p:cNvGrpSpPr/>
          <p:nvPr/>
        </p:nvGrpSpPr>
        <p:grpSpPr>
          <a:xfrm>
            <a:off x="3254432" y="4053503"/>
            <a:ext cx="6366650" cy="2416874"/>
            <a:chOff x="3890533" y="4152894"/>
            <a:chExt cx="6366650" cy="241687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374" y="4282102"/>
              <a:ext cx="1611805" cy="1611805"/>
            </a:xfrm>
            <a:prstGeom prst="rect">
              <a:avLst/>
            </a:prstGeom>
          </p:spPr>
        </p:pic>
        <p:sp>
          <p:nvSpPr>
            <p:cNvPr id="4" name="Arrow: Right 3"/>
            <p:cNvSpPr/>
            <p:nvPr/>
          </p:nvSpPr>
          <p:spPr>
            <a:xfrm>
              <a:off x="4242679" y="4542185"/>
              <a:ext cx="2097157" cy="278295"/>
            </a:xfrm>
            <a:prstGeom prst="rightArrow">
              <a:avLst/>
            </a:pr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Arrow: Right 15"/>
            <p:cNvSpPr/>
            <p:nvPr/>
          </p:nvSpPr>
          <p:spPr>
            <a:xfrm rot="5400000">
              <a:off x="3679461" y="5062325"/>
              <a:ext cx="2097157" cy="278295"/>
            </a:xfrm>
            <a:prstGeom prst="rightArrow">
              <a:avLst/>
            </a:pr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70099" y="4487658"/>
              <a:ext cx="3887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Along rows : </a:t>
              </a:r>
              <a:r>
                <a:rPr lang="en-IN" sz="2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motion constancy</a:t>
              </a:r>
              <a:endParaRPr lang="en-IN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90533" y="6169658"/>
              <a:ext cx="42098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Along columns : </a:t>
              </a:r>
              <a:r>
                <a:rPr lang="en-IN" sz="2000" i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temporal motion</a:t>
              </a:r>
              <a:endParaRPr lang="en-IN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049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22819</TotalTime>
  <Words>618</Words>
  <Application>Microsoft Office PowerPoint</Application>
  <PresentationFormat>Widescreen</PresentationFormat>
  <Paragraphs>178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Open Sans</vt:lpstr>
      <vt:lpstr>Open Sans Condensed</vt:lpstr>
      <vt:lpstr>Office Theme</vt:lpstr>
      <vt:lpstr>Unrolling the shutter:  CNN to correct motion distortions</vt:lpstr>
      <vt:lpstr>Camera Motion Causes Rolling Shutter Distortions</vt:lpstr>
      <vt:lpstr>Sequential Exposure of Rolling Shutter</vt:lpstr>
      <vt:lpstr>Rolling Shutter Distortions are Geometric</vt:lpstr>
      <vt:lpstr>Correct Rolling Shutter Distortions from a Single Image</vt:lpstr>
      <vt:lpstr>Prior Works on Rolling Shutter Correction</vt:lpstr>
      <vt:lpstr>Let machines extract desired features</vt:lpstr>
      <vt:lpstr>VanillaCNN with square filters</vt:lpstr>
      <vt:lpstr>Ideas for a new architecture</vt:lpstr>
      <vt:lpstr>Use long filters for RowColCNN </vt:lpstr>
      <vt:lpstr>Use long filters for RowColCNN </vt:lpstr>
      <vt:lpstr>Correction Results of RowColCNN</vt:lpstr>
      <vt:lpstr>Learning excels in challenging conditions</vt:lpstr>
      <vt:lpstr>New CNN filter shapes inspired by application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 Rengarajan</dc:creator>
  <cp:lastModifiedBy>Vijay Rengarajan</cp:lastModifiedBy>
  <cp:revision>878</cp:revision>
  <dcterms:created xsi:type="dcterms:W3CDTF">2016-09-19T02:36:29Z</dcterms:created>
  <dcterms:modified xsi:type="dcterms:W3CDTF">2017-07-23T18:55:46Z</dcterms:modified>
</cp:coreProperties>
</file>